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1549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80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872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914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163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31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866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520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666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90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558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B6B6C-1D78-4221-8875-51F627802F5C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E88B8-4094-4D1A-9CFB-D3A452BE13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5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List_of_census_metropolitan_areas_and_agglomerations_in_Canada" TargetMode="External"/><Relationship Id="rId13" Type="http://schemas.openxmlformats.org/officeDocument/2006/relationships/hyperlink" Target="https://en.wikipedia.org/wiki/Cosmopolitanism" TargetMode="External"/><Relationship Id="rId18" Type="http://schemas.openxmlformats.org/officeDocument/2006/relationships/hyperlink" Target="https://www12.statcan.gc.ca/census-recensement/2016/dp-pd/prof/details/page.cfm?Lang=E&amp;Geo1=CMACA&amp;Code1=535&amp;Geo2=PR&amp;Code2=35&amp;Data=Count&amp;SearchText=Caledon%20East&amp;SearchType=Begins&amp;SearchPR=01&amp;B1=All" TargetMode="External"/><Relationship Id="rId3" Type="http://schemas.openxmlformats.org/officeDocument/2006/relationships/hyperlink" Target="https://en.wikipedia.org/wiki/Capital_city" TargetMode="External"/><Relationship Id="rId7" Type="http://schemas.openxmlformats.org/officeDocument/2006/relationships/hyperlink" Target="https://en.wikipedia.org/wiki/Greater_Toronto_Area" TargetMode="External"/><Relationship Id="rId12" Type="http://schemas.openxmlformats.org/officeDocument/2006/relationships/hyperlink" Target="https://en.wikipedia.org/wiki/Multicultural" TargetMode="External"/><Relationship Id="rId17" Type="http://schemas.openxmlformats.org/officeDocument/2006/relationships/hyperlink" Target="https://en.wikipedia.org/wiki/English_language" TargetMode="External"/><Relationship Id="rId2" Type="http://schemas.openxmlformats.org/officeDocument/2006/relationships/hyperlink" Target="https://en.wikipedia.org/wiki/Provinces_and_territories_of_Canada" TargetMode="External"/><Relationship Id="rId16" Type="http://schemas.openxmlformats.org/officeDocument/2006/relationships/hyperlink" Target="https://en.wikipedia.org/wiki/Ethnic_origin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Census_metropolitan_area" TargetMode="External"/><Relationship Id="rId11" Type="http://schemas.openxmlformats.org/officeDocument/2006/relationships/hyperlink" Target="https://en.wikipedia.org/wiki/Toronto#cite_note-14" TargetMode="External"/><Relationship Id="rId5" Type="http://schemas.openxmlformats.org/officeDocument/2006/relationships/hyperlink" Target="https://en.wikipedia.org/wiki/List_of_the_100_largest_municipalities_in_Canada_by_population" TargetMode="External"/><Relationship Id="rId15" Type="http://schemas.openxmlformats.org/officeDocument/2006/relationships/hyperlink" Target="https://en.wikipedia.org/wiki/Visible_minority" TargetMode="External"/><Relationship Id="rId10" Type="http://schemas.openxmlformats.org/officeDocument/2006/relationships/hyperlink" Target="https://en.wikipedia.org/wiki/Lake_Ontario" TargetMode="External"/><Relationship Id="rId19" Type="http://schemas.openxmlformats.org/officeDocument/2006/relationships/hyperlink" Target="http://worldpopulationreview.com/countries/india-population/" TargetMode="External"/><Relationship Id="rId4" Type="http://schemas.openxmlformats.org/officeDocument/2006/relationships/hyperlink" Target="https://en.wikipedia.org/wiki/Ontario" TargetMode="External"/><Relationship Id="rId9" Type="http://schemas.openxmlformats.org/officeDocument/2006/relationships/hyperlink" Target="https://en.wikipedia.org/wiki/Golden_Horseshoe" TargetMode="External"/><Relationship Id="rId14" Type="http://schemas.openxmlformats.org/officeDocument/2006/relationships/hyperlink" Target="https://en.wikipedia.org/wiki/Immigration_to_Canada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ist_of_postal_codes_of_Canada:_M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446" y="1098651"/>
            <a:ext cx="7792349" cy="519962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6264" y="112143"/>
            <a:ext cx="11990717" cy="66337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724980" y="431321"/>
            <a:ext cx="8876917" cy="58477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dirty="0" smtClean="0"/>
              <a:t>Capstone Project – Battle of Neighborhoods Toronto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8536012" y="6380828"/>
            <a:ext cx="3620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Submitted by : Selvaraj Velayudham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695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0" y="474453"/>
            <a:ext cx="12192000" cy="8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4194263" y="-53492"/>
            <a:ext cx="140653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0" dirty="0" smtClean="0">
                <a:solidFill>
                  <a:srgbClr val="1F1F1F"/>
                </a:solidFill>
                <a:effectLst/>
              </a:rPr>
              <a:t>Results</a:t>
            </a:r>
            <a:endParaRPr lang="en-US" sz="32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021" y="1635377"/>
            <a:ext cx="5162550" cy="28384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069" y="1760856"/>
            <a:ext cx="3050248" cy="14668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75377" y="874562"/>
            <a:ext cx="3490123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Each Neighborhood Average Rating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861758" y="874562"/>
            <a:ext cx="2928559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Each Borough Average Rating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8126" y="3651203"/>
            <a:ext cx="3687063" cy="31133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360837" y="3293127"/>
            <a:ext cx="4260590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Bart Chart for Each Borough Average Rating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78961" y="505230"/>
            <a:ext cx="7392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</a:t>
            </a:r>
            <a:r>
              <a:rPr lang="en-US" b="1" dirty="0" smtClean="0"/>
              <a:t>esult section – Average rating  of each neighborhood ,Borough, Likes , tips </a:t>
            </a:r>
            <a:endParaRPr lang="en-US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247" y="5048339"/>
            <a:ext cx="5591753" cy="115557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02606" y="4621457"/>
            <a:ext cx="7081875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Used  Foursquare API  to Get Name of the Restaurant , Likes , Rating , Tips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641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0" y="474453"/>
            <a:ext cx="12192000" cy="8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4194263" y="-53492"/>
            <a:ext cx="19672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0" dirty="0" smtClean="0">
                <a:solidFill>
                  <a:srgbClr val="1F1F1F"/>
                </a:solidFill>
                <a:effectLst/>
              </a:rPr>
              <a:t>Discussion</a:t>
            </a:r>
            <a:endParaRPr lang="en-US" sz="32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861758" y="1243894"/>
            <a:ext cx="4800866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Each Borough  and Neighborhood Average Rating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963" y="1924495"/>
            <a:ext cx="3687063" cy="3113332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17275" y="1243894"/>
            <a:ext cx="4260590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Bart Chart for Each Borough Average Rating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7865" y="1924495"/>
            <a:ext cx="5676900" cy="204787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861758" y="2689557"/>
            <a:ext cx="4800866" cy="205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861758" y="2431874"/>
            <a:ext cx="4800866" cy="205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971026" y="3690748"/>
            <a:ext cx="4800866" cy="2052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7275" y="657886"/>
            <a:ext cx="60982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Discussion section for Data observation and Recommendati</a:t>
            </a:r>
            <a:r>
              <a:rPr lang="en-US" dirty="0" smtClean="0"/>
              <a:t>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40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0" y="474453"/>
            <a:ext cx="12192000" cy="8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4194263" y="-53492"/>
            <a:ext cx="20409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0" dirty="0" smtClean="0">
                <a:solidFill>
                  <a:srgbClr val="1F1F1F"/>
                </a:solidFill>
                <a:effectLst/>
              </a:rPr>
              <a:t>Conclusion</a:t>
            </a:r>
            <a:endParaRPr lang="en-US" sz="3200" b="1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86" y="569086"/>
            <a:ext cx="11662913" cy="148729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436185" y="4960189"/>
            <a:ext cx="8151962" cy="1477328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r>
              <a:rPr lang="en-US" b="1" dirty="0" smtClean="0"/>
              <a:t>Conclusion – Based on Above Data</a:t>
            </a:r>
          </a:p>
          <a:p>
            <a:r>
              <a:rPr lang="en-US" dirty="0" smtClean="0"/>
              <a:t>Downtown Toronto(Christie), Downtown Toronto Cabbage town, St. James Town )are some of the best neighborhoods for </a:t>
            </a:r>
            <a:r>
              <a:rPr lang="en-US" dirty="0"/>
              <a:t>I</a:t>
            </a:r>
            <a:r>
              <a:rPr lang="en-US" dirty="0" smtClean="0"/>
              <a:t>ndian cuisine.</a:t>
            </a:r>
          </a:p>
          <a:p>
            <a:r>
              <a:rPr lang="en-US" dirty="0" smtClean="0"/>
              <a:t>Queen's Park have potential Indian Restaurant Market</a:t>
            </a:r>
          </a:p>
          <a:p>
            <a:r>
              <a:rPr lang="en-US" dirty="0" smtClean="0"/>
              <a:t>Etobicoke ranks last in average rating of Indian Restaurants.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151" y="2637744"/>
            <a:ext cx="5676900" cy="204787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078" y="2744187"/>
            <a:ext cx="3050248" cy="146685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6830095" y="2268412"/>
            <a:ext cx="2928559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Each Borough Average Rating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1436185" y="2162819"/>
            <a:ext cx="4800866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Each Borough  and Neighborhood Average Rating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009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8907" y="767752"/>
            <a:ext cx="10481094" cy="35116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27918" y="4873925"/>
            <a:ext cx="8936164" cy="830997"/>
          </a:xfrm>
          <a:prstGeom prst="rect">
            <a:avLst/>
          </a:prstGeom>
          <a:solidFill>
            <a:schemeClr val="accent1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Problem :  Identify which Toronto Neighborhood has best Restaurants.</a:t>
            </a:r>
          </a:p>
          <a:p>
            <a:r>
              <a:rPr lang="en-US" sz="2400" dirty="0" smtClean="0"/>
              <a:t>                   Potential place to open new Restaurant 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074" y="3080202"/>
            <a:ext cx="2895851" cy="777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77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7804" y="767750"/>
            <a:ext cx="11731924" cy="5581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400" b="1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Helvetica" panose="020B0604020202020204" pitchFamily="34" charset="0"/>
              </a:rPr>
              <a:t>Introduction</a:t>
            </a:r>
            <a:endParaRPr lang="en-US" sz="2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400" b="1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Toronto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is the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2" tooltip="Provinces and territories of Canada"/>
              </a:rPr>
              <a:t>provincial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3" tooltip="Capital city"/>
              </a:rPr>
              <a:t>capital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of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4" tooltip="Ontario"/>
              </a:rPr>
              <a:t>Ontario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and the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5" tooltip="List of the 100 largest municipalities in Canada by population"/>
              </a:rPr>
              <a:t>most populous city in Canada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, with a population of 2,731,571 as of 2016. Current to 2016, the Toronto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6" tooltip="Census metropolitan area"/>
              </a:rPr>
              <a:t>census metropolitan area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(CMA), of which the majority is within the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7" tooltip="Greater Toronto Area"/>
              </a:rPr>
              <a:t>Greater Toronto Area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(GTA), held a population of 5,928,040, making it Canada's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8" tooltip="List of census metropolitan areas and agglomerations in Canada"/>
              </a:rPr>
              <a:t>most populous CMA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 The city is the anchor of the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9" tooltip="Golden Horseshoe"/>
              </a:rPr>
              <a:t>Golden Horseshoe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, an urban agglomeration of 9,245,438 people (as of 2016) surrounding the western end of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10" tooltip="Lake Ontario"/>
              </a:rPr>
              <a:t>Lake Ontario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en-US" sz="1400" u="sng" baseline="30000" dirty="0" smtClean="0">
                <a:solidFill>
                  <a:srgbClr val="0B008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[13]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Toronto is an </a:t>
            </a:r>
            <a:r>
              <a:rPr lang="en-US" sz="1400" dirty="0" smtClean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international center of 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business, finance, arts, and culture, and is recognized as one of the most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12" tooltip="Multicultural"/>
              </a:rPr>
              <a:t>multicultural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and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13" tooltip="Cosmopolitanism"/>
              </a:rPr>
              <a:t>cosmopolitan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cities in the world.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The diverse population of Toronto reflects its current and historical role as an important destination for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14" tooltip="Immigration to Canada"/>
              </a:rPr>
              <a:t>immigrants to Canada</a:t>
            </a:r>
            <a:r>
              <a:rPr lang="en-US" sz="1400" dirty="0" smtClean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 More 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than 50 percent of residents belong to a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15" tooltip="Visible minority"/>
              </a:rPr>
              <a:t>visible minority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population group</a:t>
            </a:r>
            <a:r>
              <a:rPr lang="en-US" sz="1400" dirty="0" smtClean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, and 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over 200 distinct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16" tooltip="Ethnic origin"/>
              </a:rPr>
              <a:t>ethnic origins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are represented among its inhabitants</a:t>
            </a:r>
            <a:r>
              <a:rPr lang="en-US" sz="1400" dirty="0" smtClean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 While 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the majority of Torontonians speak </a:t>
            </a:r>
            <a:r>
              <a:rPr lang="en-US" sz="1400" u="sng" dirty="0">
                <a:solidFill>
                  <a:srgbClr val="0B0080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17" tooltip="English language"/>
              </a:rPr>
              <a:t>English</a:t>
            </a:r>
            <a:r>
              <a:rPr lang="en-US" sz="1400" dirty="0">
                <a:solidFill>
                  <a:srgbClr val="222222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as their primary language, over 160 languages are spoken in the city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400" dirty="0">
                <a:solidFill>
                  <a:srgbClr val="1D1D1D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According to the 2016 Census, </a:t>
            </a:r>
            <a:r>
              <a:rPr lang="en-US" sz="1400" u="sng" dirty="0">
                <a:solidFill>
                  <a:srgbClr val="337AB7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18"/>
              </a:rPr>
              <a:t>the racial composition of Toronto was:</a:t>
            </a:r>
            <a:r>
              <a:rPr lang="en-US" sz="1400" dirty="0">
                <a:solidFill>
                  <a:srgbClr val="1D1D1D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 White: 50.2% East </a:t>
            </a:r>
            <a:r>
              <a:rPr lang="en-US" sz="1400" u="sng" dirty="0">
                <a:solidFill>
                  <a:srgbClr val="337AB7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19"/>
              </a:rPr>
              <a:t>India</a:t>
            </a:r>
            <a:r>
              <a:rPr lang="en-US" sz="1400" dirty="0">
                <a:solidFill>
                  <a:srgbClr val="1D1D1D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n: 12.7% (10.8% Chinese, 1.4% Korean, 0.5% Japanese) South Asian: 12.3% Black: 8.5% Southeast Asian: 7.0% (5.1% Filipino) Latin American: 2.8% West Asian: 2.0% Arab: 1.1% </a:t>
            </a:r>
            <a:r>
              <a:rPr lang="en-US" sz="1400" dirty="0" smtClean="0">
                <a:solidFill>
                  <a:srgbClr val="1D1D1D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Aboriginal: </a:t>
            </a:r>
            <a:r>
              <a:rPr lang="en-US" sz="1400" dirty="0">
                <a:solidFill>
                  <a:srgbClr val="1D1D1D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0.7% (0.5% First Nations, 0.2% Metis) Two or more races: 1.5% Other race: 1.3%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400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With it's diverse culture , comes diverse food items. There are many </a:t>
            </a:r>
            <a:r>
              <a:rPr lang="en-US" sz="1400" dirty="0" smtClean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restaurants </a:t>
            </a:r>
            <a:r>
              <a:rPr lang="en-US" sz="1400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in Toronto, each </a:t>
            </a:r>
            <a:r>
              <a:rPr lang="en-US" sz="1400" dirty="0" smtClean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belonging </a:t>
            </a:r>
            <a:r>
              <a:rPr lang="en-US" sz="1400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to different categories like Chinese , Indian , French , Italian etc.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400" dirty="0" smtClean="0">
                <a:solidFill>
                  <a:srgbClr val="2222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On Jan. 1, 1998, </a:t>
            </a:r>
            <a:r>
              <a:rPr lang="en-US" sz="1400" b="1" dirty="0" smtClean="0">
                <a:solidFill>
                  <a:srgbClr val="2222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Toronto's</a:t>
            </a:r>
            <a:r>
              <a:rPr lang="en-US" sz="1400" dirty="0" smtClean="0">
                <a:solidFill>
                  <a:srgbClr val="2222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amalgamation took effect, merging the six previous municipalities that made up Metro </a:t>
            </a:r>
            <a:r>
              <a:rPr lang="en-US" sz="1400" b="1" dirty="0" smtClean="0">
                <a:solidFill>
                  <a:srgbClr val="2222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Toronto</a:t>
            </a:r>
            <a:r>
              <a:rPr lang="en-US" sz="1400" dirty="0" smtClean="0">
                <a:solidFill>
                  <a:srgbClr val="2222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– Etobicoke, Scarborough, York, East York, North York, and the City of </a:t>
            </a:r>
            <a:r>
              <a:rPr lang="en-US" sz="1400" b="1" dirty="0" smtClean="0">
                <a:solidFill>
                  <a:srgbClr val="2222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Toronto</a:t>
            </a:r>
            <a:r>
              <a:rPr lang="en-US" sz="1400" dirty="0" smtClean="0">
                <a:solidFill>
                  <a:srgbClr val="2222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, into a new singular City of </a:t>
            </a:r>
            <a:r>
              <a:rPr lang="en-US" sz="1400" b="1" dirty="0" smtClean="0">
                <a:solidFill>
                  <a:srgbClr val="2222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Toronto</a:t>
            </a:r>
            <a:r>
              <a:rPr lang="en-US" sz="1400" dirty="0" smtClean="0">
                <a:solidFill>
                  <a:srgbClr val="222222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400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So as part of this project , we will list and visualize all major parts of Toronto that has great </a:t>
            </a:r>
            <a:r>
              <a:rPr lang="en-US" sz="1400" dirty="0" smtClean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Indian restaurants.</a:t>
            </a:r>
            <a:endParaRPr lang="en-US" sz="1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0" y="474453"/>
            <a:ext cx="12192000" cy="8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4830074" y="-142349"/>
            <a:ext cx="2309478" cy="6254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3200" b="1" dirty="0">
                <a:solidFill>
                  <a:srgbClr val="000000"/>
                </a:solidFill>
                <a:ea typeface="Times New Roman" panose="02020603050405020304" pitchFamily="18" charset="0"/>
                <a:cs typeface="Helvetica" panose="020B0604020202020204" pitchFamily="34" charset="0"/>
              </a:rPr>
              <a:t>Introduction</a:t>
            </a:r>
            <a:endParaRPr lang="en-US" sz="32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6864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2528" y="482773"/>
            <a:ext cx="11938958" cy="63340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400" b="1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Helvetica" panose="020B0604020202020204" pitchFamily="34" charset="0"/>
              </a:rPr>
              <a:t>Data</a:t>
            </a:r>
            <a:endParaRPr lang="en-US" sz="2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Bef>
                <a:spcPts val="1200"/>
              </a:spcBef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For this project we need the following data :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Toronto data that contains list Boroughs, Neighborhoods along with their latitude and longitude.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609600" lvl="1" indent="-28575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Data source : </a:t>
            </a:r>
            <a:r>
              <a:rPr lang="en-US" sz="1400" u="sng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https://en.wikipedia.org/wiki/List_of_postal_codes_of_Canada:_M</a:t>
            </a:r>
            <a:endParaRPr lang="en-US" sz="1400" dirty="0" smtClean="0">
              <a:solidFill>
                <a:srgbClr val="000000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609600" lvl="1" indent="-28575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Description : This data set contains the required information. And we will use this data set to explore various neighborhoods of Toronto</a:t>
            </a:r>
            <a:endParaRPr lang="en-US" sz="1400" dirty="0" smtClean="0">
              <a:solidFill>
                <a:srgbClr val="000000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609600" lvl="1" indent="-28575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Use Beautiful soup to Scrap library</a:t>
            </a:r>
            <a:endParaRPr lang="en-US" sz="1400" dirty="0" smtClean="0">
              <a:solidFill>
                <a:srgbClr val="000000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Indian restaurants in each neighborhood of  Toronto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609600" lvl="1" indent="-28575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Data source : Foursquare API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609600" lvl="1" indent="-28575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Description : By using this </a:t>
            </a:r>
            <a:r>
              <a:rPr lang="en-US" sz="1400" dirty="0" err="1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we will get all the venues in each neighborhood. We can filter these venues to get only </a:t>
            </a:r>
            <a:r>
              <a:rPr lang="en-US" sz="1400" dirty="0" err="1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indian</a:t>
            </a: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Restaurants.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err="1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GeoSpace</a:t>
            </a: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data- </a:t>
            </a:r>
            <a:r>
              <a:rPr lang="en-US" sz="1400" dirty="0" smtClean="0">
                <a:solidFill>
                  <a:srgbClr val="BA212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'https://cocl.us/</a:t>
            </a:r>
            <a:r>
              <a:rPr lang="en-US" sz="1400" dirty="0" err="1" smtClean="0">
                <a:solidFill>
                  <a:srgbClr val="BA212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Geospatial_data</a:t>
            </a:r>
            <a:r>
              <a:rPr lang="en-US" sz="1400" dirty="0" smtClean="0">
                <a:solidFill>
                  <a:srgbClr val="BA212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609600" lvl="1" indent="-28575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Description : By using this geo space data we will get the Toronto Borough boundaries that will help us visualize choropleth map.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 b="1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Helvetica" panose="020B0604020202020204" pitchFamily="34" charset="0"/>
              </a:rPr>
              <a:t>Approach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609600" lvl="1" indent="-28575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Wingdings" panose="05000000000000000000" pitchFamily="2" charset="2"/>
              <a:buChar char=""/>
              <a:tabLst>
                <a:tab pos="9144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Collect the Toronto data from </a:t>
            </a:r>
            <a:r>
              <a:rPr lang="en-US" sz="1400" u="sng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https://en.wikipedia.org/wiki/List_of_postal_codes_of_Canada:_M</a:t>
            </a: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1400" dirty="0" smtClean="0">
                <a:solidFill>
                  <a:srgbClr val="BA212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'https://cocl.us/</a:t>
            </a:r>
            <a:r>
              <a:rPr lang="en-US" sz="1400" dirty="0" err="1" smtClean="0">
                <a:solidFill>
                  <a:srgbClr val="BA212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Geospatial_data</a:t>
            </a:r>
            <a:r>
              <a:rPr lang="en-US" sz="1400" dirty="0" smtClean="0">
                <a:solidFill>
                  <a:srgbClr val="BA212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' for </a:t>
            </a:r>
            <a:r>
              <a:rPr lang="en-US" sz="1400" dirty="0" err="1" smtClean="0">
                <a:solidFill>
                  <a:srgbClr val="BA212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Lattitude</a:t>
            </a:r>
            <a:r>
              <a:rPr lang="en-US" sz="1400" dirty="0" smtClean="0">
                <a:solidFill>
                  <a:srgbClr val="BA2121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and Longitude</a:t>
            </a:r>
            <a:endParaRPr lang="en-US" sz="1400" dirty="0" smtClean="0">
              <a:solidFill>
                <a:srgbClr val="000000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Using Foursquare API we will find all venues for each neighborhood.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Filter out all venues that are Indian Restaurants.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Find rating , tips and like count for each Indian Restaurants using </a:t>
            </a:r>
            <a:r>
              <a:rPr lang="en-US" sz="1400" dirty="0" err="1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FourSquare</a:t>
            </a: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API.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Using rating for each restaurant , we will sort that data.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Visualize the Ranking of neighborhoods using folium library(python)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 b="1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Helvetica" panose="020B0604020202020204" pitchFamily="34" charset="0"/>
              </a:rPr>
              <a:t>Conclusion Based on Dataset( Neighborhood rating Likes , rated &amp; Tips)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What is </a:t>
            </a:r>
            <a:r>
              <a:rPr lang="en-US" sz="1400" b="1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best location in Toronto  for Indian Cuisine</a:t>
            </a: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?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Which </a:t>
            </a:r>
            <a:r>
              <a:rPr lang="en-US" sz="1400" b="1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areas have potential Indian Restaurant Market</a:t>
            </a: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?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Which </a:t>
            </a:r>
            <a:r>
              <a:rPr lang="en-US" sz="1400" b="1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all areas lack Indian Restaurants</a:t>
            </a: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?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1400" b="1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Helvetica" panose="020B0604020202020204" pitchFamily="34" charset="0"/>
              </a:rPr>
              <a:t>Analysis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We will import the required libraries for python.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pandas and </a:t>
            </a:r>
            <a:r>
              <a:rPr lang="en-US" sz="1400" dirty="0" smtClean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umpy for handling data.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request module for using Foursquare API.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geopy to get co-ordinates of  Toronto</a:t>
            </a:r>
            <a:endParaRPr lang="en-US" sz="14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304800" lvl="0" indent="-342900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400" dirty="0" smtClean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folium to visualize the results on a map</a:t>
            </a:r>
            <a:endParaRPr lang="en-US" sz="1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0" y="474453"/>
            <a:ext cx="12192000" cy="8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4194263" y="-53492"/>
            <a:ext cx="32648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0" dirty="0" smtClean="0">
                <a:solidFill>
                  <a:srgbClr val="1F1F1F"/>
                </a:solidFill>
                <a:effectLst/>
              </a:rPr>
              <a:t>source of the data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19580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0" y="474453"/>
            <a:ext cx="12192000" cy="8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4194263" y="-53492"/>
            <a:ext cx="24821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0" dirty="0" smtClean="0">
                <a:solidFill>
                  <a:srgbClr val="1F1F1F"/>
                </a:solidFill>
                <a:effectLst/>
              </a:rPr>
              <a:t>Methodology</a:t>
            </a:r>
            <a:endParaRPr lang="en-US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483079"/>
            <a:ext cx="29374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To solve the Problem:</a:t>
            </a:r>
          </a:p>
          <a:p>
            <a:r>
              <a:rPr lang="en-US" sz="2400" b="1" dirty="0"/>
              <a:t> </a:t>
            </a:r>
            <a:r>
              <a:rPr lang="en-US" sz="2400" b="1" dirty="0" smtClean="0"/>
              <a:t> </a:t>
            </a:r>
            <a:endParaRPr lang="en-US" sz="2400" b="1" dirty="0"/>
          </a:p>
        </p:txBody>
      </p:sp>
      <p:sp>
        <p:nvSpPr>
          <p:cNvPr id="5" name="Rectangle 4"/>
          <p:cNvSpPr/>
          <p:nvPr/>
        </p:nvSpPr>
        <p:spPr>
          <a:xfrm>
            <a:off x="457200" y="898577"/>
            <a:ext cx="114965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Dubai" panose="020B0604020202020204" pitchFamily="34" charset="-78"/>
                <a:ea typeface="Calibri" panose="020F0502020204030204" pitchFamily="34" charset="0"/>
                <a:cs typeface="Times New Roman" panose="02020603050405020304" pitchFamily="18" charset="0"/>
              </a:rPr>
              <a:t>used a Sample data from a </a:t>
            </a:r>
            <a:r>
              <a:rPr lang="en-US" altLang="en-US" dirty="0" smtClean="0">
                <a:latin typeface="Dubai" panose="020B0604020202020204" pitchFamily="34" charset="-78"/>
                <a:ea typeface="Calibri" panose="020F0502020204030204" pitchFamily="34" charset="0"/>
                <a:cs typeface="Times New Roman" panose="02020603050405020304" pitchFamily="18" charset="0"/>
              </a:rPr>
              <a:t>Wikipedia </a:t>
            </a:r>
            <a:r>
              <a:rPr lang="en-US" altLang="en-US" dirty="0">
                <a:latin typeface="Dubai" panose="020B0604020202020204" pitchFamily="34" charset="-78"/>
                <a:ea typeface="Calibri" panose="020F0502020204030204" pitchFamily="34" charset="0"/>
                <a:cs typeface="Times New Roman" panose="02020603050405020304" pitchFamily="18" charset="0"/>
              </a:rPr>
              <a:t>with Neighborhood details of Toronto. Which contains Postal code, Borough </a:t>
            </a:r>
            <a:r>
              <a:rPr lang="en-US" altLang="en-US" dirty="0" smtClean="0">
                <a:latin typeface="Dubai" panose="020B0604020202020204" pitchFamily="34" charset="-78"/>
                <a:ea typeface="Calibri" panose="020F0502020204030204" pitchFamily="34" charset="0"/>
                <a:cs typeface="Times New Roman" panose="02020603050405020304" pitchFamily="18" charset="0"/>
              </a:rPr>
              <a:t>names Latitude and </a:t>
            </a:r>
            <a:r>
              <a:rPr lang="en-US" altLang="en-US" dirty="0" err="1" smtClean="0">
                <a:latin typeface="Dubai" panose="020B0604020202020204" pitchFamily="34" charset="-78"/>
                <a:ea typeface="Calibri" panose="020F0502020204030204" pitchFamily="34" charset="0"/>
                <a:cs typeface="Times New Roman" panose="02020603050405020304" pitchFamily="18" charset="0"/>
              </a:rPr>
              <a:t>Longtitude</a:t>
            </a:r>
            <a:r>
              <a:rPr lang="en-US" altLang="en-US" dirty="0" smtClean="0">
                <a:latin typeface="Dubai" panose="020B0604020202020204" pitchFamily="34" charset="-78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Dubai" panose="020B0604020202020204" pitchFamily="34" charset="-78"/>
                <a:ea typeface="Calibri" panose="020F0502020204030204" pitchFamily="34" charset="0"/>
                <a:cs typeface="Times New Roman" panose="02020603050405020304" pitchFamily="18" charset="0"/>
              </a:rPr>
              <a:t>and Neighborhoods in Toronto, </a:t>
            </a:r>
            <a:r>
              <a:rPr lang="en-US" altLang="en-US" dirty="0" smtClean="0">
                <a:latin typeface="Dubai" panose="020B0604020202020204" pitchFamily="34" charset="-78"/>
                <a:ea typeface="Calibri" panose="020F0502020204030204" pitchFamily="34" charset="0"/>
                <a:cs typeface="Times New Roman" panose="02020603050405020304" pitchFamily="18" charset="0"/>
              </a:rPr>
              <a:t>using </a:t>
            </a:r>
            <a:r>
              <a:rPr lang="en-US" altLang="en-US" dirty="0">
                <a:latin typeface="Dubai" panose="020B0604020202020204" pitchFamily="34" charset="-78"/>
                <a:ea typeface="Calibri" panose="020F0502020204030204" pitchFamily="34" charset="0"/>
                <a:cs typeface="Times New Roman" panose="02020603050405020304" pitchFamily="18" charset="0"/>
              </a:rPr>
              <a:t>Beautifulsoap API.</a:t>
            </a:r>
            <a:endParaRPr lang="en-US" alt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17" y="1900672"/>
            <a:ext cx="5905500" cy="30956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8770" y="1838208"/>
            <a:ext cx="4998430" cy="307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58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0" y="474453"/>
            <a:ext cx="12192000" cy="8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4194263" y="-53492"/>
            <a:ext cx="24821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0" dirty="0" smtClean="0">
                <a:solidFill>
                  <a:srgbClr val="1F1F1F"/>
                </a:solidFill>
                <a:effectLst/>
              </a:rPr>
              <a:t>Methodology</a:t>
            </a:r>
            <a:endParaRPr lang="en-US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96100" y="531283"/>
            <a:ext cx="94649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Plot Bar Chart to Show No of Neighborhood for Each Borough in Toronto:</a:t>
            </a:r>
          </a:p>
          <a:p>
            <a:r>
              <a:rPr lang="en-US" sz="2400" b="1" dirty="0"/>
              <a:t> </a:t>
            </a:r>
            <a:r>
              <a:rPr lang="en-US" sz="2400" b="1" dirty="0" smtClean="0"/>
              <a:t> </a:t>
            </a:r>
            <a:endParaRPr lang="en-US" sz="2400" b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620" y="1799053"/>
            <a:ext cx="9713343" cy="482603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130053" y="1177614"/>
            <a:ext cx="5397055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My Data Frame Has 11 Borough and 103 </a:t>
            </a:r>
            <a:r>
              <a:rPr lang="en-US" dirty="0"/>
              <a:t>Neighborhood</a:t>
            </a:r>
          </a:p>
        </p:txBody>
      </p:sp>
    </p:spTree>
    <p:extLst>
      <p:ext uri="{BB962C8B-B14F-4D97-AF65-F5344CB8AC3E}">
        <p14:creationId xmlns:p14="http://schemas.microsoft.com/office/powerpoint/2010/main" val="1820247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0" y="474453"/>
            <a:ext cx="12192000" cy="8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4194263" y="-53492"/>
            <a:ext cx="24821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0" dirty="0" smtClean="0">
                <a:solidFill>
                  <a:srgbClr val="1F1F1F"/>
                </a:solidFill>
                <a:effectLst/>
              </a:rPr>
              <a:t>Methodology</a:t>
            </a:r>
            <a:endParaRPr lang="en-US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96100" y="531283"/>
            <a:ext cx="80411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Bar Chart to Show </a:t>
            </a:r>
            <a:r>
              <a:rPr lang="en-US" sz="2400" b="1" dirty="0" smtClean="0"/>
              <a:t>No of Indian Restaurants for Each Borough </a:t>
            </a:r>
          </a:p>
          <a:p>
            <a:endParaRPr lang="en-US" sz="2400" b="1" dirty="0" smtClean="0"/>
          </a:p>
          <a:p>
            <a:r>
              <a:rPr lang="en-US" sz="2400" b="1" dirty="0"/>
              <a:t> </a:t>
            </a:r>
            <a:r>
              <a:rPr lang="en-US" sz="2400" b="1" dirty="0" smtClean="0"/>
              <a:t> </a:t>
            </a:r>
            <a:endParaRPr lang="en-US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078362" y="1165888"/>
            <a:ext cx="8035277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Used  Foursquare API  to venue details – No of Indian Restaurants for Each Borough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406" y="1708160"/>
            <a:ext cx="10895162" cy="509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43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0" y="474453"/>
            <a:ext cx="12192000" cy="8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4194263" y="-53492"/>
            <a:ext cx="24821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0" dirty="0" smtClean="0">
                <a:solidFill>
                  <a:srgbClr val="1F1F1F"/>
                </a:solidFill>
                <a:effectLst/>
              </a:rPr>
              <a:t>Methodology</a:t>
            </a:r>
            <a:endParaRPr lang="en-US" sz="32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96100" y="531283"/>
            <a:ext cx="89538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 Bar Chart to Show </a:t>
            </a:r>
            <a:r>
              <a:rPr lang="en-US" sz="2400" b="1" dirty="0" smtClean="0"/>
              <a:t>No of Indian Restaurants for Each Neighborhood </a:t>
            </a:r>
            <a:r>
              <a:rPr lang="en-US" sz="2400" b="1" dirty="0" smtClean="0"/>
              <a:t>:</a:t>
            </a:r>
          </a:p>
          <a:p>
            <a:r>
              <a:rPr lang="en-US" sz="2400" b="1" dirty="0"/>
              <a:t> </a:t>
            </a:r>
            <a:r>
              <a:rPr lang="en-US" sz="2400" b="1" dirty="0" smtClean="0"/>
              <a:t> </a:t>
            </a:r>
            <a:endParaRPr lang="en-US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078362" y="1165888"/>
            <a:ext cx="8665770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Used  Foursquare API  to venue details – No of Indian Restaurants for Each Neighborhood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100" y="1854679"/>
            <a:ext cx="10118785" cy="437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23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 flipV="1">
            <a:off x="0" y="474453"/>
            <a:ext cx="12192000" cy="862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4194263" y="-53492"/>
            <a:ext cx="24821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0" dirty="0" smtClean="0">
                <a:solidFill>
                  <a:srgbClr val="1F1F1F"/>
                </a:solidFill>
                <a:effectLst/>
              </a:rPr>
              <a:t>Methodology</a:t>
            </a:r>
            <a:endParaRPr 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073378" y="746302"/>
            <a:ext cx="7081875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Used  Foursquare API  to Get Name of the Restaurant , Likes , Rating , Tips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669" y="1838055"/>
            <a:ext cx="7877175" cy="16287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49" y="3718240"/>
            <a:ext cx="5162550" cy="28384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9299" y="3942605"/>
            <a:ext cx="3050248" cy="14668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75154" y="3348908"/>
            <a:ext cx="3490123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Each Neighborhood Average Rating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614316" y="3466830"/>
            <a:ext cx="2928559" cy="369332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Each Borough Average Rating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019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439</Words>
  <Application>Microsoft Office PowerPoint</Application>
  <PresentationFormat>Widescreen</PresentationFormat>
  <Paragraphs>79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Dubai</vt:lpstr>
      <vt:lpstr>Helvetica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FCA 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Workstation User</dc:creator>
  <cp:lastModifiedBy>Workstation User</cp:lastModifiedBy>
  <cp:revision>11</cp:revision>
  <dcterms:created xsi:type="dcterms:W3CDTF">2019-11-15T14:40:44Z</dcterms:created>
  <dcterms:modified xsi:type="dcterms:W3CDTF">2019-11-15T16:02:21Z</dcterms:modified>
</cp:coreProperties>
</file>

<file path=docProps/thumbnail.jpeg>
</file>